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0" r:id="rId3"/>
    <p:sldId id="266" r:id="rId4"/>
    <p:sldId id="257" r:id="rId5"/>
    <p:sldId id="261" r:id="rId6"/>
    <p:sldId id="263" r:id="rId7"/>
    <p:sldId id="262" r:id="rId8"/>
    <p:sldId id="265" r:id="rId9"/>
    <p:sldId id="259" r:id="rId10"/>
    <p:sldId id="264" r:id="rId11"/>
    <p:sldId id="268" r:id="rId12"/>
    <p:sldId id="269" r:id="rId13"/>
    <p:sldId id="267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81183"/>
  </p:normalViewPr>
  <p:slideViewPr>
    <p:cSldViewPr snapToGrid="0" snapToObjects="1">
      <p:cViewPr>
        <p:scale>
          <a:sx n="75" d="100"/>
          <a:sy n="75" d="100"/>
        </p:scale>
        <p:origin x="1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E2D123-4120-3D40-B7D1-E9680FB3FA23}" type="datetimeFigureOut">
              <a:rPr lang="en-US" smtClean="0"/>
              <a:t>3/31/16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F1938B-C15A-B14D-AC24-6BBD01F48B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01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这是第三篇文章中给出的定义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F1938B-C15A-B14D-AC24-6BBD01F48B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087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这是第一篇论文中研究的情况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Both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has not demonstrated the ability to clustering on networks with arbitrary number of types;</a:t>
            </a: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Both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clusters generated by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RankClus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only contain one type of objects. In contrast, our algorithm can generate net-clusters comprised of objects from multiple types, given any star network.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F1938B-C15A-B14D-AC24-6BBD01F48B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5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第二篇论文中研究的情况</a:t>
            </a:r>
          </a:p>
          <a:p>
            <a:r>
              <a:rPr lang="zh-CN" altLang="en-US" dirty="0" smtClean="0"/>
              <a:t>就是所有属性类型的节点只和目标类型的节点有链接</a:t>
            </a:r>
          </a:p>
          <a:p>
            <a:r>
              <a:rPr lang="zh-CN" altLang="en-US" dirty="0" smtClean="0"/>
              <a:t>缺点：</a:t>
            </a:r>
          </a:p>
          <a:p>
            <a:pPr marL="228600" indent="-228600">
              <a:buAutoNum type="arabicParenBoth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can only work on heterogeneous information networks with a star schema; </a:t>
            </a: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indent="-228600">
              <a:buAutoNum type="arabicParenBoth"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it requires a prior distribution specified by several labeled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representative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objects of each cluster, and does not work well with arbitrary labeled objects, which may not be representative.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F1938B-C15A-B14D-AC24-6BBD01F48B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67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就是所有属性类型的节点只和目标类型的节点有链接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F1938B-C15A-B14D-AC24-6BBD01F48B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165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聚类就像社区发现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F1938B-C15A-B14D-AC24-6BBD01F48B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86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3/31/16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3/31/16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小组报告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en-US" altLang="zh-CN" dirty="0" smtClean="0"/>
              <a:t>——</a:t>
            </a:r>
            <a:r>
              <a:rPr lang="zh-CN" altLang="en-US" dirty="0" smtClean="0"/>
              <a:t>冯滔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9726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四、三篇论文的研究目标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95402" y="27093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smtClean="0"/>
              <a:t>bi-type</a:t>
            </a:r>
            <a:r>
              <a:rPr lang="zh-CN" altLang="en-US" dirty="0" smtClean="0"/>
              <a:t> </a:t>
            </a:r>
            <a:r>
              <a:rPr lang="en-US" altLang="zh-CN" dirty="0" smtClean="0"/>
              <a:t>heterogeneous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</a:t>
            </a:r>
            <a:endParaRPr lang="zh-CN" altLang="en-US" dirty="0" smtClean="0"/>
          </a:p>
          <a:p>
            <a:pPr marL="0" indent="0">
              <a:buNone/>
            </a:pPr>
            <a:r>
              <a:rPr lang="zh-CN" altLang="en-US" dirty="0" smtClean="0"/>
              <a:t>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066924" y="3413126"/>
            <a:ext cx="7620001" cy="2487612"/>
            <a:chOff x="2066925" y="3413126"/>
            <a:chExt cx="5321300" cy="1566333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66925" y="3849159"/>
              <a:ext cx="5321300" cy="11303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81213" y="3413126"/>
              <a:ext cx="5257800" cy="546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984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四、三篇论文的研究目标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95402" y="27093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 smtClean="0"/>
              <a:t>heterogeneous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</a:t>
            </a:r>
            <a:r>
              <a:rPr lang="zh-CN" altLang="en-US" dirty="0" smtClean="0"/>
              <a:t> </a:t>
            </a:r>
            <a:r>
              <a:rPr lang="en-US" altLang="zh-CN" dirty="0"/>
              <a:t>Star Network Schema</a:t>
            </a:r>
            <a:r>
              <a:rPr lang="zh-CN" altLang="en-US" dirty="0" smtClean="0"/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3353"/>
          <a:stretch/>
        </p:blipFill>
        <p:spPr>
          <a:xfrm>
            <a:off x="1928811" y="3514725"/>
            <a:ext cx="7715251" cy="233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275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四、三篇论文的研究目标</a:t>
            </a:r>
            <a:endParaRPr lang="en-US" sz="28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295402" y="27093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3</a:t>
            </a:r>
            <a:r>
              <a:rPr lang="zh-CN" altLang="en-US" dirty="0" smtClean="0"/>
              <a:t>、</a:t>
            </a:r>
            <a:r>
              <a:rPr lang="en-US" altLang="zh-CN" dirty="0" smtClean="0"/>
              <a:t> </a:t>
            </a:r>
            <a:r>
              <a:rPr lang="en-US" altLang="zh-CN" dirty="0"/>
              <a:t>Ranking-Based Classification of Heterogeneous Information Networks</a:t>
            </a:r>
            <a:endParaRPr lang="zh-CN" alt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418"/>
          <a:stretch/>
        </p:blipFill>
        <p:spPr>
          <a:xfrm>
            <a:off x="2030412" y="3400425"/>
            <a:ext cx="7740157" cy="224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676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四、三篇论文算法的简介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8671" y="0"/>
            <a:ext cx="5332599" cy="6858000"/>
          </a:xfrm>
          <a:prstGeom prst="rect">
            <a:avLst/>
          </a:prstGeo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1295402" y="27093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1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RankClus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752512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四、三篇论文算法的简介</a:t>
            </a:r>
            <a:endParaRPr lang="en-US" sz="28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95402" y="27093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NetClus</a:t>
            </a:r>
            <a:endParaRPr lang="zh-CN" alt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218" y="685800"/>
            <a:ext cx="6228532" cy="575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513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四、三篇论文算法的简介</a:t>
            </a:r>
            <a:endParaRPr lang="en-US" sz="28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95402" y="27093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 err="1" smtClean="0"/>
              <a:t>RankClass</a:t>
            </a:r>
            <a:endParaRPr lang="zh-CN" alt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400" y="368300"/>
            <a:ext cx="5575300" cy="6235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159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异构</a:t>
            </a:r>
            <a:r>
              <a:rPr lang="zh-CN" altLang="en-US" sz="2800" dirty="0"/>
              <a:t>信息网络（</a:t>
            </a:r>
            <a:r>
              <a:rPr lang="en-US" altLang="zh-CN" sz="2800" dirty="0"/>
              <a:t>Heterogeneous</a:t>
            </a:r>
            <a:r>
              <a:rPr lang="zh-CN" altLang="en-US" sz="2800" dirty="0"/>
              <a:t> </a:t>
            </a:r>
            <a:r>
              <a:rPr lang="en-US" altLang="zh-CN" sz="2800" dirty="0"/>
              <a:t>Information</a:t>
            </a:r>
            <a:r>
              <a:rPr lang="zh-CN" altLang="en-US" sz="2800" dirty="0"/>
              <a:t> </a:t>
            </a:r>
            <a:r>
              <a:rPr lang="en-US" altLang="zh-CN" sz="2800" dirty="0"/>
              <a:t>Network</a:t>
            </a:r>
            <a:r>
              <a:rPr lang="zh-CN" altLang="en-US" sz="2800" dirty="0"/>
              <a:t>）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关于异构信息网络的三篇论文</a:t>
            </a:r>
          </a:p>
          <a:p>
            <a:r>
              <a:rPr lang="zh-CN" altLang="en-US" dirty="0" smtClean="0"/>
              <a:t>异构信息网络的定义</a:t>
            </a:r>
          </a:p>
          <a:p>
            <a:r>
              <a:rPr lang="zh-CN" altLang="en-US" dirty="0" smtClean="0"/>
              <a:t>异构信息网络的简单情况</a:t>
            </a:r>
          </a:p>
          <a:p>
            <a:r>
              <a:rPr lang="zh-CN" altLang="en-US" dirty="0" smtClean="0"/>
              <a:t>异构信息网络的两个目标</a:t>
            </a:r>
          </a:p>
          <a:p>
            <a:r>
              <a:rPr lang="zh-CN" altLang="en-US" dirty="0" smtClean="0"/>
              <a:t>三篇论文研究的目标和算法简介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7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〇、关于异构信息网络的三篇论文</a:t>
            </a:r>
            <a:endParaRPr lang="en-US" sz="2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en-US" dirty="0" err="1"/>
              <a:t>RankClus</a:t>
            </a:r>
            <a:r>
              <a:rPr lang="en-US" dirty="0"/>
              <a:t>: Integrating Clustering with Ranking for Heterogeneous Information Network </a:t>
            </a:r>
            <a:r>
              <a:rPr lang="en-US" dirty="0" smtClean="0"/>
              <a:t>Analysis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2008</a:t>
            </a:r>
            <a:r>
              <a:rPr lang="zh-CN" altLang="en-US" dirty="0" smtClean="0"/>
              <a:t>）</a:t>
            </a:r>
            <a:r>
              <a:rPr lang="en-US" altLang="zh-CN" dirty="0" smtClean="0"/>
              <a:t>——</a:t>
            </a:r>
            <a:r>
              <a:rPr lang="en-US" dirty="0" err="1"/>
              <a:t>Yizhou</a:t>
            </a:r>
            <a:r>
              <a:rPr lang="en-US" dirty="0"/>
              <a:t> </a:t>
            </a:r>
            <a:r>
              <a:rPr lang="en-US" dirty="0" smtClean="0"/>
              <a:t>Sun, </a:t>
            </a:r>
            <a:r>
              <a:rPr lang="en-US" dirty="0" err="1"/>
              <a:t>Jiawei</a:t>
            </a:r>
            <a:r>
              <a:rPr lang="en-US" dirty="0"/>
              <a:t> </a:t>
            </a:r>
            <a:r>
              <a:rPr lang="en-US" dirty="0" smtClean="0"/>
              <a:t>Han, </a:t>
            </a:r>
            <a:r>
              <a:rPr lang="en-US" dirty="0" err="1"/>
              <a:t>Peixiang</a:t>
            </a:r>
            <a:r>
              <a:rPr lang="en-US" dirty="0"/>
              <a:t> </a:t>
            </a:r>
            <a:r>
              <a:rPr lang="en-US" dirty="0" smtClean="0"/>
              <a:t>Zhao</a:t>
            </a:r>
            <a:endParaRPr lang="zh-CN" altLang="en-US" dirty="0" smtClean="0"/>
          </a:p>
          <a:p>
            <a:r>
              <a:rPr lang="en-US" dirty="0"/>
              <a:t>Ranking-Based Clustering of Heterogeneous Information Networks with Star Network </a:t>
            </a:r>
            <a:r>
              <a:rPr lang="en-US" dirty="0" smtClean="0"/>
              <a:t>Schema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2009</a:t>
            </a:r>
            <a:r>
              <a:rPr lang="zh-CN" altLang="en-US" dirty="0" smtClean="0"/>
              <a:t>）</a:t>
            </a:r>
            <a:r>
              <a:rPr lang="en-US" altLang="zh-CN" dirty="0" smtClean="0"/>
              <a:t>——</a:t>
            </a:r>
            <a:r>
              <a:rPr lang="en-US" dirty="0" err="1"/>
              <a:t>Yizhou</a:t>
            </a:r>
            <a:r>
              <a:rPr lang="en-US" dirty="0"/>
              <a:t> </a:t>
            </a:r>
            <a:r>
              <a:rPr lang="en-US" dirty="0" smtClean="0"/>
              <a:t>Sun</a:t>
            </a:r>
            <a:r>
              <a:rPr lang="zh-CN" altLang="en-US" dirty="0" smtClean="0"/>
              <a:t>，</a:t>
            </a:r>
            <a:r>
              <a:rPr lang="en-US" dirty="0" smtClean="0"/>
              <a:t> </a:t>
            </a:r>
            <a:r>
              <a:rPr lang="en-US" dirty="0" err="1"/>
              <a:t>Yintao</a:t>
            </a:r>
            <a:r>
              <a:rPr lang="en-US" dirty="0"/>
              <a:t> </a:t>
            </a:r>
            <a:r>
              <a:rPr lang="en-US" dirty="0" smtClean="0"/>
              <a:t>Yu</a:t>
            </a:r>
            <a:r>
              <a:rPr lang="zh-CN" altLang="en-US" dirty="0" smtClean="0"/>
              <a:t>，</a:t>
            </a:r>
            <a:r>
              <a:rPr lang="en-US" dirty="0" smtClean="0"/>
              <a:t> </a:t>
            </a:r>
            <a:r>
              <a:rPr lang="en-US" dirty="0" err="1"/>
              <a:t>Jiawei</a:t>
            </a:r>
            <a:r>
              <a:rPr lang="en-US" dirty="0"/>
              <a:t> Han </a:t>
            </a:r>
            <a:endParaRPr lang="zh-CN" altLang="en-US" dirty="0" smtClean="0"/>
          </a:p>
          <a:p>
            <a:r>
              <a:rPr lang="en-US" dirty="0"/>
              <a:t>Ranking-Based Classification of Heterogeneous Information </a:t>
            </a:r>
            <a:r>
              <a:rPr lang="en-US" dirty="0" smtClean="0"/>
              <a:t>Networks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2016</a:t>
            </a:r>
            <a:r>
              <a:rPr lang="zh-CN" altLang="en-US" dirty="0" smtClean="0"/>
              <a:t>）</a:t>
            </a:r>
            <a:r>
              <a:rPr lang="en-US" altLang="zh-CN" dirty="0" smtClean="0"/>
              <a:t>——</a:t>
            </a:r>
            <a:r>
              <a:rPr lang="en-US" dirty="0" err="1"/>
              <a:t>Jiawei</a:t>
            </a:r>
            <a:r>
              <a:rPr lang="en-US" dirty="0"/>
              <a:t> Han </a:t>
            </a:r>
            <a:r>
              <a:rPr lang="zh-CN" altLang="en-US" dirty="0" smtClean="0"/>
              <a:t>，</a:t>
            </a:r>
            <a:r>
              <a:rPr lang="en-US" dirty="0"/>
              <a:t> Ming </a:t>
            </a:r>
            <a:r>
              <a:rPr lang="en-US" dirty="0" err="1"/>
              <a:t>Ji</a:t>
            </a:r>
            <a:r>
              <a:rPr lang="en-US" dirty="0"/>
              <a:t> </a:t>
            </a:r>
            <a:r>
              <a:rPr lang="zh-CN" altLang="en-US" dirty="0" smtClean="0"/>
              <a:t>，</a:t>
            </a:r>
            <a:r>
              <a:rPr lang="en-US" dirty="0"/>
              <a:t> Marina </a:t>
            </a:r>
            <a:r>
              <a:rPr lang="en-US" dirty="0" err="1"/>
              <a:t>Danilevsky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752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一、定义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3021013"/>
            <a:ext cx="8329612" cy="2730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5238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二、简单的情况</a:t>
            </a:r>
            <a:endParaRPr lang="en-US" sz="2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/>
          <a:lstStyle/>
          <a:p>
            <a:r>
              <a:rPr lang="en-US" altLang="zh-CN" sz="2800" dirty="0" smtClean="0"/>
              <a:t>1</a:t>
            </a:r>
            <a:r>
              <a:rPr lang="zh-CN" altLang="en-US" sz="2800" dirty="0" smtClean="0"/>
              <a:t>、</a:t>
            </a:r>
            <a:r>
              <a:rPr lang="zh-CN" altLang="en-US" dirty="0" smtClean="0"/>
              <a:t>二元异构信息网络（</a:t>
            </a:r>
            <a:r>
              <a:rPr lang="en-US" altLang="zh-CN" dirty="0"/>
              <a:t> Bi-type Information Network </a:t>
            </a:r>
            <a:r>
              <a:rPr lang="zh-CN" altLang="en-US" dirty="0" smtClean="0"/>
              <a:t>）</a:t>
            </a:r>
            <a:endParaRPr lang="zh-CN" altLang="en-US" sz="2000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786" y="3450443"/>
            <a:ext cx="6659137" cy="153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228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二、简单的情况</a:t>
            </a:r>
            <a:endParaRPr lang="en-US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2614"/>
          <a:stretch/>
        </p:blipFill>
        <p:spPr>
          <a:xfrm>
            <a:off x="1997073" y="3071813"/>
            <a:ext cx="7532689" cy="2661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449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二、简单的情况</a:t>
            </a:r>
            <a:endParaRPr lang="en-US" sz="28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/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/>
              <a:t> </a:t>
            </a:r>
            <a:r>
              <a:rPr lang="zh-CN" altLang="en-US" dirty="0" smtClean="0"/>
              <a:t>星型模式的异构信息网络（</a:t>
            </a:r>
            <a:r>
              <a:rPr lang="en-US" dirty="0" smtClean="0"/>
              <a:t> </a:t>
            </a:r>
            <a:r>
              <a:rPr lang="en-US" dirty="0"/>
              <a:t>heterogeneous network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Star </a:t>
            </a:r>
            <a:r>
              <a:rPr lang="en-US" altLang="zh-CN" dirty="0"/>
              <a:t>Network </a:t>
            </a:r>
            <a:r>
              <a:rPr lang="en-US" altLang="zh-CN" dirty="0" smtClean="0"/>
              <a:t>Schema</a:t>
            </a:r>
            <a:r>
              <a:rPr lang="zh-CN" altLang="en-US" dirty="0" smtClean="0"/>
              <a:t>）</a:t>
            </a:r>
            <a:endParaRPr lang="en-US" altLang="zh-CN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0612" y="3473448"/>
            <a:ext cx="6911975" cy="256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545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二、简单的情况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2700" y="2433321"/>
            <a:ext cx="6426708" cy="375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838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zh-CN" altLang="en-US" sz="2800" dirty="0" smtClean="0"/>
              <a:t>三、两个目标</a:t>
            </a:r>
            <a:endParaRPr lang="en-US" sz="28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295402" y="27093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 smtClean="0"/>
              <a:t>1</a:t>
            </a:r>
            <a:r>
              <a:rPr lang="zh-CN" altLang="en-US" dirty="0" smtClean="0"/>
              <a:t>、聚类（</a:t>
            </a:r>
            <a:r>
              <a:rPr lang="en-US" altLang="zh-CN" dirty="0" smtClean="0"/>
              <a:t>clustering</a:t>
            </a:r>
            <a:r>
              <a:rPr lang="zh-CN" altLang="en-US" dirty="0" smtClean="0"/>
              <a:t>）</a:t>
            </a:r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、排序（</a:t>
            </a:r>
            <a:r>
              <a:rPr lang="en-US" altLang="zh-CN" dirty="0" smtClean="0"/>
              <a:t>ranking</a:t>
            </a:r>
            <a:r>
              <a:rPr lang="zh-CN" altLang="en-US" dirty="0" smtClean="0"/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4379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888</TotalTime>
  <Words>423</Words>
  <Application>Microsoft Macintosh PowerPoint</Application>
  <PresentationFormat>Widescreen</PresentationFormat>
  <Paragraphs>51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Garamond</vt:lpstr>
      <vt:lpstr>宋体</vt:lpstr>
      <vt:lpstr>方正舒体</vt:lpstr>
      <vt:lpstr>Organic</vt:lpstr>
      <vt:lpstr>小组报告</vt:lpstr>
      <vt:lpstr>异构信息网络（Heterogeneous Information Network）</vt:lpstr>
      <vt:lpstr>〇、关于异构信息网络的三篇论文</vt:lpstr>
      <vt:lpstr>一、定义</vt:lpstr>
      <vt:lpstr>二、简单的情况</vt:lpstr>
      <vt:lpstr>二、简单的情况</vt:lpstr>
      <vt:lpstr>二、简单的情况</vt:lpstr>
      <vt:lpstr>二、简单的情况</vt:lpstr>
      <vt:lpstr>三、两个目标</vt:lpstr>
      <vt:lpstr>四、三篇论文的研究目标</vt:lpstr>
      <vt:lpstr>四、三篇论文的研究目标</vt:lpstr>
      <vt:lpstr>四、三篇论文的研究目标</vt:lpstr>
      <vt:lpstr>四、三篇论文算法的简介</vt:lpstr>
      <vt:lpstr>四、三篇论文算法的简介</vt:lpstr>
      <vt:lpstr>四、三篇论文算法的简介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小组报告</dc:title>
  <dc:creator>fen lei</dc:creator>
  <cp:lastModifiedBy>fen lei</cp:lastModifiedBy>
  <cp:revision>46</cp:revision>
  <dcterms:created xsi:type="dcterms:W3CDTF">2016-03-30T12:30:17Z</dcterms:created>
  <dcterms:modified xsi:type="dcterms:W3CDTF">2016-03-31T10:44:30Z</dcterms:modified>
</cp:coreProperties>
</file>

<file path=docProps/thumbnail.jpeg>
</file>